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media/image15.jpg" ContentType="image/jpeg"/>
  <Override PartName="/ppt/media/image16.jpg" ContentType="image/jpeg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1" r:id="rId3"/>
    <p:sldMasterId id="2147483677" r:id="rId4"/>
  </p:sldMasterIdLst>
  <p:notesMasterIdLst>
    <p:notesMasterId r:id="rId14"/>
  </p:notesMasterIdLst>
  <p:handoutMasterIdLst>
    <p:handoutMasterId r:id="rId15"/>
  </p:handoutMasterIdLst>
  <p:sldIdLst>
    <p:sldId id="888" r:id="rId5"/>
    <p:sldId id="889" r:id="rId6"/>
    <p:sldId id="297" r:id="rId7"/>
    <p:sldId id="895" r:id="rId8"/>
    <p:sldId id="891" r:id="rId9"/>
    <p:sldId id="892" r:id="rId10"/>
    <p:sldId id="894" r:id="rId11"/>
    <p:sldId id="887" r:id="rId12"/>
    <p:sldId id="89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B429C-CDCD-4852-B553-34C03A70CE2A}" v="29" dt="2025-10-13T08:34:27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5332" autoAdjust="0"/>
  </p:normalViewPr>
  <p:slideViewPr>
    <p:cSldViewPr>
      <p:cViewPr varScale="1">
        <p:scale>
          <a:sx n="80" d="100"/>
          <a:sy n="80" d="100"/>
        </p:scale>
        <p:origin x="160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8EFA9-41B5-4ED7-BEB2-F0BB4BA6ECA5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8583F-9157-4175-9512-2051197A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30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5B2E0-77CA-42AA-A11B-ADDB67E3CF29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1C770-A399-4DCF-A8C0-B4F70EEC0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638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03338" y="733425"/>
            <a:ext cx="4886325" cy="3665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86525">
              <a:defRPr/>
            </a:pPr>
            <a:endParaRPr lang="en-US" sz="1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54EC9-EDF6-2F4F-900A-2C5DFE624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55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dirty="0"/>
              <a:pPr marL="2540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133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35" y="78941"/>
            <a:ext cx="7241350" cy="741512"/>
          </a:xfrm>
          <a:prstGeom prst="rect">
            <a:avLst/>
          </a:prstGeom>
        </p:spPr>
        <p:txBody>
          <a:bodyPr anchor="ctr"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00BB6D-9522-2B42-8868-3FD3AA481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22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374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4290"/>
            <a:ext cx="8229600" cy="45259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E1AB3-722C-8843-9D15-BE9B7CE9E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1690" y="65302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649"/>
            <a:ext cx="4038600" cy="4525963"/>
          </a:xfrm>
        </p:spPr>
        <p:txBody>
          <a:bodyPr/>
          <a:lstStyle>
            <a:lvl1pPr>
              <a:defRPr sz="1651"/>
            </a:lvl1pPr>
            <a:lvl2pPr>
              <a:defRPr sz="1500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4649"/>
            <a:ext cx="4038600" cy="4525963"/>
          </a:xfrm>
        </p:spPr>
        <p:txBody>
          <a:bodyPr/>
          <a:lstStyle>
            <a:lvl1pPr>
              <a:defRPr sz="1651"/>
            </a:lvl1pPr>
            <a:lvl2pPr>
              <a:defRPr sz="1500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27F6988-676F-8A40-9BFF-FD8C5D8A7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1690" y="6526869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35BCCF-EB21-574E-99BB-3E02F1A4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232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D8DBE65-4539-4E47-9FFF-4DC2515FDED2}"/>
              </a:ext>
            </a:extLst>
          </p:cNvPr>
          <p:cNvSpPr txBox="1">
            <a:spLocks/>
          </p:cNvSpPr>
          <p:nvPr userDrawn="1"/>
        </p:nvSpPr>
        <p:spPr>
          <a:xfrm>
            <a:off x="3541690" y="6536865"/>
            <a:ext cx="2097111" cy="341125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CC9673-5E17-4DE0-97FB-9AEF1A655C48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47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0636BCC-C32D-5B40-8CDA-CC0B0C64535E}"/>
              </a:ext>
            </a:extLst>
          </p:cNvPr>
          <p:cNvSpPr txBox="1">
            <a:spLocks/>
          </p:cNvSpPr>
          <p:nvPr userDrawn="1"/>
        </p:nvSpPr>
        <p:spPr>
          <a:xfrm>
            <a:off x="3541690" y="6536865"/>
            <a:ext cx="2097111" cy="341125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CC9673-5E17-4DE0-97FB-9AEF1A655C48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EEB4CF-5362-E445-A5E4-2A400E3B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53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47472" y="5761505"/>
            <a:ext cx="8458200" cy="182101"/>
          </a:xfrm>
        </p:spPr>
        <p:txBody>
          <a:bodyPr anchor="b">
            <a:spAutoFit/>
          </a:bodyPr>
          <a:lstStyle>
            <a:lvl1pPr>
              <a:lnSpc>
                <a:spcPts val="675"/>
              </a:lnSpc>
              <a:spcAft>
                <a:spcPts val="0"/>
              </a:spcAft>
              <a:defRPr sz="600" b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629400" y="6700844"/>
            <a:ext cx="2133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4488" y="6700844"/>
            <a:ext cx="2895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526869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C076EA-2E7F-244C-9158-8270E111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775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33353"/>
            <a:ext cx="7772400" cy="731520"/>
          </a:xfrm>
        </p:spPr>
        <p:txBody>
          <a:bodyPr/>
          <a:lstStyle>
            <a:lvl1pPr marL="0" indent="0">
              <a:buNone/>
              <a:defRPr sz="1051" b="0">
                <a:solidFill>
                  <a:schemeClr val="tx2"/>
                </a:solidFill>
              </a:defRPr>
            </a:lvl1pPr>
            <a:lvl2pPr marL="3428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3"/>
            <a:ext cx="7223760" cy="731520"/>
          </a:xfrm>
        </p:spPr>
        <p:txBody>
          <a:bodyPr/>
          <a:lstStyle>
            <a:lvl1pPr marL="342883" indent="-342883" algn="l">
              <a:defRPr lang="en-US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700844"/>
            <a:ext cx="2133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488" y="6700844"/>
            <a:ext cx="2895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3271831"/>
            <a:ext cx="8686800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44000">
                <a:schemeClr val="accent1"/>
              </a:gs>
              <a:gs pos="59000">
                <a:schemeClr val="accent1"/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12" name="Picture 11" descr="Voy_cap_line_PIP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5" y="6515053"/>
            <a:ext cx="1926131" cy="85725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3"/>
          </p:nvPr>
        </p:nvSpPr>
        <p:spPr bwMode="auto">
          <a:xfrm>
            <a:off x="347663" y="1371600"/>
            <a:ext cx="8458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CBDA62-1F27-8A41-A3BC-B985302CC0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121" y="6023798"/>
            <a:ext cx="1192827" cy="6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06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910465"/>
            <a:ext cx="8458200" cy="4572000"/>
          </a:xfrm>
        </p:spPr>
        <p:txBody>
          <a:bodyPr/>
          <a:lstStyle>
            <a:lvl1pPr marL="214303" indent="-214303">
              <a:buFont typeface="Wingdings" charset="2"/>
              <a:buChar char="q"/>
              <a:defRPr sz="1051" b="0">
                <a:solidFill>
                  <a:schemeClr val="bg2"/>
                </a:solidFill>
              </a:defRPr>
            </a:lvl1pPr>
            <a:lvl2pPr marL="130963" indent="-127391">
              <a:buFont typeface="Wingdings" charset="2"/>
              <a:buChar char="q"/>
              <a:defRPr sz="900">
                <a:solidFill>
                  <a:schemeClr val="bg2"/>
                </a:solidFill>
              </a:defRPr>
            </a:lvl2pPr>
            <a:lvl3pPr marL="254782" indent="-123820">
              <a:buSzPct val="100000"/>
              <a:buFont typeface="Wingdings" charset="2"/>
              <a:buChar char="§"/>
              <a:defRPr sz="900">
                <a:solidFill>
                  <a:schemeClr val="bg2"/>
                </a:solidFill>
              </a:defRPr>
            </a:lvl3pPr>
            <a:lvl4pPr marL="380981" indent="-123820">
              <a:buSzPct val="125000"/>
              <a:buFont typeface="Wingdings" charset="2"/>
              <a:buChar char="q"/>
              <a:defRPr sz="900">
                <a:solidFill>
                  <a:schemeClr val="bg2"/>
                </a:solidFill>
              </a:defRPr>
            </a:lvl4pPr>
            <a:lvl5pPr marL="515515" indent="-129773">
              <a:buSzPct val="100000"/>
              <a:buFont typeface="Wingdings" charset="2"/>
              <a:buChar char="§"/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3103" y="5761505"/>
            <a:ext cx="8458200" cy="182101"/>
          </a:xfrm>
        </p:spPr>
        <p:txBody>
          <a:bodyPr anchor="b">
            <a:spAutoFit/>
          </a:bodyPr>
          <a:lstStyle>
            <a:lvl1pPr>
              <a:lnSpc>
                <a:spcPts val="675"/>
              </a:lnSpc>
              <a:spcAft>
                <a:spcPts val="0"/>
              </a:spcAft>
              <a:defRPr sz="600" b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629400" y="6700844"/>
            <a:ext cx="2133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4488" y="6700844"/>
            <a:ext cx="2895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AEBACA-05EC-CB45-8AAD-8498E3A0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536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7FE7F8-14C2-A441-92D2-696D21A794B0}"/>
              </a:ext>
            </a:extLst>
          </p:cNvPr>
          <p:cNvSpPr/>
          <p:nvPr userDrawn="1"/>
        </p:nvSpPr>
        <p:spPr>
          <a:xfrm>
            <a:off x="-554355" y="6078472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35242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89526" y="6562954"/>
            <a:ext cx="206375" cy="169277"/>
          </a:xfrm>
        </p:spPr>
        <p:txBody>
          <a:bodyPr lIns="0" tIns="0" rIns="0" bIns="0"/>
          <a:lstStyle>
            <a:lvl1pPr>
              <a:defRPr sz="1100" b="0" i="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marL="2540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0122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393956-A486-9647-83AA-91A2522B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3DCE6D5-B9B2-1142-87A3-A4E316F9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28" y="426389"/>
            <a:ext cx="8256872" cy="71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4421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ine header with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3"/>
            <a:ext cx="838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6"/>
            <a:ext cx="8229600" cy="1098145"/>
          </a:xfrm>
          <a:prstGeom prst="rect">
            <a:avLst/>
          </a:prstGeom>
        </p:spPr>
        <p:txBody>
          <a:bodyPr/>
          <a:lstStyle>
            <a:lvl1pPr algn="l">
              <a:defRPr sz="4000" b="0" i="0">
                <a:solidFill>
                  <a:schemeClr val="tx2"/>
                </a:solidFill>
                <a:latin typeface="Proxima Nova Lt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9" y="1574159"/>
            <a:ext cx="8229600" cy="337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768878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3"/>
            <a:ext cx="838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19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60A2C-A7AF-474B-A444-A3815FE1F34F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1019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7"/>
            <a:ext cx="8229600" cy="717550"/>
          </a:xfrm>
          <a:prstGeom prst="rect">
            <a:avLst/>
          </a:prstGeom>
        </p:spPr>
        <p:txBody>
          <a:bodyPr/>
          <a:lstStyle>
            <a:lvl1pPr algn="l">
              <a:defRPr sz="4000" b="0" i="0">
                <a:solidFill>
                  <a:schemeClr val="tx2"/>
                </a:solidFill>
                <a:latin typeface="Proxima Nova Lt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9" y="1022515"/>
            <a:ext cx="8229600" cy="337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56846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36925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7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B6B-9E1E-494B-80B8-F2DF95455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97F26-D192-4A22-B9AF-37CC330C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9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bg2"/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33E52-2A83-4601-BA48-563B509A1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867"/>
            <a:ext cx="9144000" cy="1371600"/>
          </a:xfrm>
          <a:noFill/>
        </p:spPr>
        <p:txBody>
          <a:bodyPr wrap="square" lIns="457200" tIns="91440" rIns="457200" rtlCol="0" anchor="b">
            <a:noAutofit/>
          </a:bodyPr>
          <a:lstStyle>
            <a:lvl1pPr>
              <a:defRPr lang="en-US" sz="3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D2248-B10F-4A21-8295-FAE7AA34C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8980" y="1567541"/>
            <a:ext cx="8321040" cy="4114800"/>
          </a:xfrm>
        </p:spPr>
        <p:txBody>
          <a:bodyPr>
            <a:noAutofit/>
          </a:bodyPr>
          <a:lstStyle>
            <a:lvl1pPr marL="228600" indent="-228600">
              <a:spcBef>
                <a:spcPts val="400"/>
              </a:spcBef>
              <a:defRPr sz="1600">
                <a:solidFill>
                  <a:schemeClr val="bg2"/>
                </a:solidFill>
              </a:defRPr>
            </a:lvl1pPr>
            <a:lvl2pPr marL="457200" indent="-228600">
              <a:spcBef>
                <a:spcPts val="400"/>
              </a:spcBef>
              <a:defRPr sz="1400">
                <a:solidFill>
                  <a:schemeClr val="bg2"/>
                </a:solidFill>
              </a:defRPr>
            </a:lvl2pPr>
            <a:lvl3pPr marL="685800" indent="-228600">
              <a:spcBef>
                <a:spcPts val="400"/>
              </a:spcBef>
              <a:defRPr sz="1200">
                <a:solidFill>
                  <a:schemeClr val="bg2"/>
                </a:solidFill>
              </a:defRPr>
            </a:lvl3pPr>
            <a:lvl4pPr marL="914400" indent="-228600">
              <a:spcBef>
                <a:spcPts val="200"/>
              </a:spcBef>
              <a:defRPr sz="1000">
                <a:solidFill>
                  <a:schemeClr val="bg2"/>
                </a:solidFill>
              </a:defRPr>
            </a:lvl4pPr>
            <a:lvl5pPr marL="1143000" indent="-228600">
              <a:spcBef>
                <a:spcPts val="100"/>
              </a:spcBef>
              <a:defRPr sz="1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6365B2-3727-4847-BCE2-BF703868B8AE}"/>
              </a:ext>
            </a:extLst>
          </p:cNvPr>
          <p:cNvSpPr/>
          <p:nvPr userDrawn="1"/>
        </p:nvSpPr>
        <p:spPr>
          <a:xfrm>
            <a:off x="357185" y="6079651"/>
            <a:ext cx="39100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l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106411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bg2"/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33E52-2A83-4601-BA48-563B509A1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867"/>
            <a:ext cx="9144000" cy="1371600"/>
          </a:xfrm>
          <a:noFill/>
        </p:spPr>
        <p:txBody>
          <a:bodyPr wrap="square" lIns="457200" tIns="91440" rIns="457200" rtlCol="0" anchor="b">
            <a:noAutofit/>
          </a:bodyPr>
          <a:lstStyle>
            <a:lvl1pPr>
              <a:defRPr lang="en-US" sz="3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6272B0-4F3F-495A-A020-88141BCF769A}"/>
              </a:ext>
            </a:extLst>
          </p:cNvPr>
          <p:cNvSpPr/>
          <p:nvPr userDrawn="1"/>
        </p:nvSpPr>
        <p:spPr>
          <a:xfrm>
            <a:off x="357185" y="6079651"/>
            <a:ext cx="391001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l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126161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dirty="0"/>
              <a:pPr marL="2540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42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78929" y="5921324"/>
            <a:ext cx="1584071" cy="6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878497"/>
            <a:ext cx="9144000" cy="249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47675" y="6270625"/>
            <a:ext cx="1926082" cy="85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144000" cy="4831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dirty="0"/>
              <a:pPr marL="2540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6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78929" y="5921324"/>
            <a:ext cx="1584071" cy="6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878497"/>
            <a:ext cx="9144000" cy="249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47675" y="6270625"/>
            <a:ext cx="1926082" cy="85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144000" cy="4831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dirty="0"/>
              <a:pPr marL="2540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61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02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range-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41" cy="4840045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342900" y="23955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rgbClr val="F6921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Add Title</a:t>
            </a:r>
          </a:p>
        </p:txBody>
      </p:sp>
      <p:pic>
        <p:nvPicPr>
          <p:cNvPr id="4" name="Picture 3" descr="orange-ba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41" cy="48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5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3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range-b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41" cy="4840045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342900" y="23955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rgbClr val="F6921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Add Title</a:t>
            </a:r>
          </a:p>
        </p:txBody>
      </p:sp>
      <p:pic>
        <p:nvPicPr>
          <p:cNvPr id="4" name="Picture 3" descr="orange-ba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141" cy="48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78929" y="5921324"/>
            <a:ext cx="1584071" cy="6922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878497"/>
            <a:ext cx="9144000" cy="249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47675" y="6270625"/>
            <a:ext cx="1926082" cy="857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1815" y="2446782"/>
            <a:ext cx="824036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6150" y="1600072"/>
            <a:ext cx="4552950" cy="143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89526" y="6562954"/>
            <a:ext cx="206375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marL="25400"/>
            <a:fld id="{81D60167-4931-47E6-BA6A-407CBD079E47}" type="slidenum">
              <a:rPr dirty="0"/>
              <a:pPr marL="2540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51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-voya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0"/>
            <a:ext cx="1291002" cy="402809"/>
          </a:xfrm>
          <a:prstGeom prst="rect">
            <a:avLst/>
          </a:prstGeom>
        </p:spPr>
      </p:pic>
      <p:pic>
        <p:nvPicPr>
          <p:cNvPr id="4" name="Picture 3" descr="orange-bar.ai"/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3144" cy="913132"/>
          </a:xfrm>
          <a:prstGeom prst="rect">
            <a:avLst/>
          </a:prstGeom>
        </p:spPr>
      </p:pic>
      <p:pic>
        <p:nvPicPr>
          <p:cNvPr id="5" name="Picture 4" descr="cap-lin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4"/>
            <a:ext cx="1718717" cy="7649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54238" y="611190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b="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900" b="0" baseline="3000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900" b="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11540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-voya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0"/>
            <a:ext cx="1291002" cy="402809"/>
          </a:xfrm>
          <a:prstGeom prst="rect">
            <a:avLst/>
          </a:prstGeom>
        </p:spPr>
      </p:pic>
      <p:pic>
        <p:nvPicPr>
          <p:cNvPr id="4" name="Picture 3" descr="orange-bar.ai"/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3144" cy="913132"/>
          </a:xfrm>
          <a:prstGeom prst="rect">
            <a:avLst/>
          </a:prstGeom>
        </p:spPr>
      </p:pic>
      <p:pic>
        <p:nvPicPr>
          <p:cNvPr id="5" name="Picture 4" descr="cap-lin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4"/>
            <a:ext cx="1718717" cy="7649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381061" y="6391887"/>
            <a:ext cx="38187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fld id="{204B9BB7-F3C0-D046-A9F2-7DDF67A69253}" type="slidenum">
              <a:rPr lang="en-US" sz="800" smtClean="0">
                <a:solidFill>
                  <a:schemeClr val="tx2">
                    <a:alpha val="80000"/>
                  </a:schemeClr>
                </a:solidFill>
              </a:rPr>
              <a:pPr algn="ctr"/>
              <a:t>‹#›</a:t>
            </a:fld>
            <a:endParaRPr lang="en-US" sz="800" dirty="0">
              <a:solidFill>
                <a:schemeClr val="tx2">
                  <a:alpha val="80000"/>
                </a:scheme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54238" y="611190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b="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900" b="0" baseline="3000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900" b="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06165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41"/>
          <p:cNvGrpSpPr>
            <a:grpSpLocks/>
          </p:cNvGrpSpPr>
          <p:nvPr userDrawn="1"/>
        </p:nvGrpSpPr>
        <p:grpSpPr bwMode="auto">
          <a:xfrm flipH="1">
            <a:off x="9245929" y="6075716"/>
            <a:ext cx="773115" cy="752980"/>
            <a:chOff x="-577" y="3757"/>
            <a:chExt cx="576" cy="561"/>
          </a:xfrm>
        </p:grpSpPr>
        <p:sp>
          <p:nvSpPr>
            <p:cNvPr id="9" name="Line 42"/>
            <p:cNvSpPr>
              <a:spLocks noChangeShapeType="1"/>
            </p:cNvSpPr>
            <p:nvPr userDrawn="1"/>
          </p:nvSpPr>
          <p:spPr bwMode="auto">
            <a:xfrm>
              <a:off x="-577" y="3757"/>
              <a:ext cx="576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pPr defTabSz="457189"/>
              <a:endParaRPr lang="en-US" sz="1351">
                <a:solidFill>
                  <a:prstClr val="black"/>
                </a:solidFill>
              </a:endParaRPr>
            </a:p>
          </p:txBody>
        </p:sp>
        <p:sp>
          <p:nvSpPr>
            <p:cNvPr id="10" name="Line 43"/>
            <p:cNvSpPr>
              <a:spLocks noChangeShapeType="1"/>
            </p:cNvSpPr>
            <p:nvPr userDrawn="1"/>
          </p:nvSpPr>
          <p:spPr bwMode="auto">
            <a:xfrm>
              <a:off x="-577" y="4318"/>
              <a:ext cx="576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pPr defTabSz="457189"/>
              <a:endParaRPr lang="en-US" sz="1351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47"/>
          <p:cNvSpPr>
            <a:spLocks noChangeArrowheads="1"/>
          </p:cNvSpPr>
          <p:nvPr userDrawn="1"/>
        </p:nvSpPr>
        <p:spPr bwMode="auto">
          <a:xfrm>
            <a:off x="9311021" y="6203920"/>
            <a:ext cx="1351608" cy="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189"/>
            <a:r>
              <a:rPr lang="en-GB" sz="975" dirty="0">
                <a:solidFill>
                  <a:prstClr val="white"/>
                </a:solidFill>
              </a:rPr>
              <a:t>Do not put content </a:t>
            </a:r>
            <a:br>
              <a:rPr lang="en-GB" sz="975" dirty="0">
                <a:solidFill>
                  <a:prstClr val="white"/>
                </a:solidFill>
              </a:rPr>
            </a:br>
            <a:r>
              <a:rPr lang="en-GB" sz="975" dirty="0">
                <a:solidFill>
                  <a:prstClr val="white"/>
                </a:solidFill>
              </a:rPr>
              <a:t>on the brand signature area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1" y="6120951"/>
            <a:ext cx="1400633" cy="651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5A589-0620-EF4A-84B3-BE5C4C6A856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88102"/>
            <a:ext cx="2562891" cy="86667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ABCADD5-D81D-9A4B-9F5E-C02F8BF2FCF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1690" y="655321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51E78-839E-A544-AF81-9A2A8DA8D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19762" b="73984"/>
          <a:stretch/>
        </p:blipFill>
        <p:spPr>
          <a:xfrm>
            <a:off x="2" y="1"/>
            <a:ext cx="9143999" cy="4280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929" y="426390"/>
            <a:ext cx="4213225" cy="71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FE7F8-14C2-A441-92D2-696D21A794B0}"/>
              </a:ext>
            </a:extLst>
          </p:cNvPr>
          <p:cNvSpPr/>
          <p:nvPr userDrawn="1"/>
        </p:nvSpPr>
        <p:spPr>
          <a:xfrm>
            <a:off x="-554355" y="6078472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312177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342883" rtl="0" eaLnBrk="1" latinLnBrk="0" hangingPunct="1">
        <a:spcBef>
          <a:spcPct val="0"/>
        </a:spcBef>
        <a:buNone/>
        <a:defRPr sz="2251" kern="1200" baseline="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257162" indent="-257162" algn="l" defTabSz="342883" rtl="0" eaLnBrk="1" latinLnBrk="0" hangingPunct="1">
        <a:spcBef>
          <a:spcPct val="20000"/>
        </a:spcBef>
        <a:buFont typeface="Wingdings" charset="2"/>
        <a:buChar char="§"/>
        <a:defRPr sz="2100" kern="1200">
          <a:solidFill>
            <a:schemeClr val="bg2"/>
          </a:solidFill>
          <a:latin typeface="Arial"/>
          <a:ea typeface="+mn-ea"/>
          <a:cs typeface="Arial"/>
        </a:defRPr>
      </a:lvl1pPr>
      <a:lvl2pPr marL="557185" indent="-214303" algn="l" defTabSz="342883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2"/>
          </a:solidFill>
          <a:latin typeface="Arial"/>
          <a:ea typeface="+mn-ea"/>
          <a:cs typeface="Arial"/>
        </a:defRPr>
      </a:lvl2pPr>
      <a:lvl3pPr marL="857207" indent="-171442" algn="l" defTabSz="342883" rtl="0" eaLnBrk="1" latinLnBrk="0" hangingPunct="1">
        <a:spcBef>
          <a:spcPct val="20000"/>
        </a:spcBef>
        <a:buFont typeface="Wingdings" charset="2"/>
        <a:buChar char="§"/>
        <a:defRPr sz="1651" kern="1200">
          <a:solidFill>
            <a:schemeClr val="bg2"/>
          </a:solidFill>
          <a:latin typeface="Arial"/>
          <a:ea typeface="+mn-ea"/>
          <a:cs typeface="Arial"/>
        </a:defRPr>
      </a:lvl3pPr>
      <a:lvl4pPr marL="1200090" indent="-171442" algn="l" defTabSz="342883" rtl="0" eaLnBrk="1" latinLnBrk="0" hangingPunct="1">
        <a:spcBef>
          <a:spcPct val="20000"/>
        </a:spcBef>
        <a:buFont typeface="Arial"/>
        <a:buChar char="–"/>
        <a:defRPr sz="1351" kern="1200">
          <a:solidFill>
            <a:schemeClr val="bg2"/>
          </a:solidFill>
          <a:latin typeface="Arial"/>
          <a:ea typeface="+mn-ea"/>
          <a:cs typeface="Arial"/>
        </a:defRPr>
      </a:lvl4pPr>
      <a:lvl5pPr marL="1542973" indent="-171442" algn="l" defTabSz="342883" rtl="0" eaLnBrk="1" latinLnBrk="0" hangingPunct="1">
        <a:spcBef>
          <a:spcPct val="20000"/>
        </a:spcBef>
        <a:buFont typeface="Arial"/>
        <a:buChar char="»"/>
        <a:defRPr sz="1351" kern="1200">
          <a:solidFill>
            <a:schemeClr val="bg2"/>
          </a:solidFill>
          <a:latin typeface="Arial"/>
          <a:ea typeface="+mn-ea"/>
          <a:cs typeface="Arial"/>
        </a:defRPr>
      </a:lvl5pPr>
      <a:lvl6pPr marL="1885856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hyperlink" Target="https://claimscenter.voya.com/static/claimscenter/file-claim/q/page401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hyperlink" Target="https://presents.voya.com/EBRC/rimin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BCD1FF0-E064-9242-812A-AF0980FC2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67"/>
          <a:stretch/>
        </p:blipFill>
        <p:spPr>
          <a:xfrm>
            <a:off x="-13397" y="253410"/>
            <a:ext cx="9157397" cy="4012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40E1CC-E0BE-B94C-A467-9654FA63E627}"/>
              </a:ext>
            </a:extLst>
          </p:cNvPr>
          <p:cNvSpPr/>
          <p:nvPr/>
        </p:nvSpPr>
        <p:spPr>
          <a:xfrm>
            <a:off x="-23750" y="914400"/>
            <a:ext cx="2766950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8F9593-4ABF-6D48-B64C-487D41BC87EB}"/>
              </a:ext>
            </a:extLst>
          </p:cNvPr>
          <p:cNvSpPr/>
          <p:nvPr/>
        </p:nvSpPr>
        <p:spPr>
          <a:xfrm>
            <a:off x="4419600" y="6408057"/>
            <a:ext cx="312057" cy="159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ADMASTER-STAMP!1327234-0922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B8D8B-21C1-A630-124D-A5EEE24EB678}"/>
              </a:ext>
            </a:extLst>
          </p:cNvPr>
          <p:cNvSpPr txBox="1"/>
          <p:nvPr/>
        </p:nvSpPr>
        <p:spPr>
          <a:xfrm>
            <a:off x="0" y="1070750"/>
            <a:ext cx="282149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Rimini Street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Voya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Supplemental Health Plans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4CC06256-8273-438E-FFBB-8173521FE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1"/>
    </mc:Choice>
    <mc:Fallback xmlns="">
      <p:transition spd="slow" advTm="12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29932-F20C-E737-8A09-8A09C1DF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08192BB-E015-9A42-40F0-8112AFE94A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" y="396605"/>
            <a:ext cx="819943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200" spc="-1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Health Plans</a:t>
            </a:r>
            <a:endParaRPr sz="22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8052E-29F3-D477-E2A9-C38BDD782DF5}"/>
              </a:ext>
            </a:extLst>
          </p:cNvPr>
          <p:cNvSpPr txBox="1"/>
          <p:nvPr/>
        </p:nvSpPr>
        <p:spPr>
          <a:xfrm>
            <a:off x="351100" y="2203371"/>
            <a:ext cx="8441799" cy="392415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defTabSz="457200" fontAlgn="t">
              <a:buClr>
                <a:srgbClr val="E47823"/>
              </a:buClr>
              <a:defRPr/>
            </a:pPr>
            <a:r>
              <a:rPr lang="en-US" sz="1400" dirty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Illness Insurance</a:t>
            </a:r>
            <a:r>
              <a:rPr lang="en-US" sz="1400" dirty="0">
                <a:solidFill>
                  <a:srgbClr val="F58000"/>
                </a:solidFill>
                <a:latin typeface="Arial"/>
              </a:rPr>
              <a:t> </a:t>
            </a:r>
          </a:p>
          <a:p>
            <a:pPr marL="285750" indent="-285750" defTabSz="457200" fontAlgn="t">
              <a:buClr>
                <a:srgbClr val="E47823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Pays a lump-sum benefit of $5,000, $10,000, $15,000 or $20,000 if diagnosed with a covered critical illness like heart attack, stroke, cancer, etc.</a:t>
            </a:r>
          </a:p>
          <a:p>
            <a:pPr marL="742950" lvl="1" indent="-285750" defTabSz="457200" fontAlgn="t">
              <a:buClr>
                <a:srgbClr val="E47823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Spouse and Children can be covered at 50% of your elected benefit amount</a:t>
            </a:r>
          </a:p>
          <a:p>
            <a:pPr defTabSz="457200">
              <a:lnSpc>
                <a:spcPct val="200000"/>
              </a:lnSpc>
              <a:defRPr/>
            </a:pPr>
            <a:r>
              <a:rPr lang="en-US" sz="1400" dirty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 Insurance</a:t>
            </a:r>
            <a:endParaRPr lang="en-US" sz="1400" dirty="0">
              <a:solidFill>
                <a:srgbClr val="F58000">
                  <a:alpha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E47823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Pays benefits for treatment of injuries resulting from a covered accident. Benefits include but are not limited to: ER or Urgent Care visits, hospital confinement, fractures, dislocations, surgeries, coma, etc. Benefits are cumulative, so for serious injuries with many treatment points, the larger the total benefit payment..</a:t>
            </a:r>
          </a:p>
          <a:p>
            <a:pPr defTabSz="457200">
              <a:defRPr/>
            </a:pPr>
            <a:endParaRPr lang="en-US" sz="140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lang="en-US" sz="1400" dirty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Indemnity Insurance</a:t>
            </a:r>
          </a:p>
          <a:p>
            <a:pPr marL="285750" indent="-285750" defTabSz="457200">
              <a:buClr>
                <a:srgbClr val="E47823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ays a $1,000 Admission benefit for initial day of hospital confinement and $200 Daily benefit up to 30 days for a covered stay in a hospital, critical care unit or rehabilitation facility</a:t>
            </a:r>
          </a:p>
          <a:p>
            <a:pPr marL="742950" lvl="1" indent="-285750" defTabSz="457200">
              <a:lnSpc>
                <a:spcPct val="150000"/>
              </a:lnSpc>
              <a:buClr>
                <a:srgbClr val="E47823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No Pre-Existing condition limitations, including for childbirth</a:t>
            </a:r>
          </a:p>
          <a:p>
            <a:pPr lvl="2" defTabSz="457200">
              <a:buClr>
                <a:srgbClr val="E47823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*Covered events, including childbirth, must occur on or after effective date of coverage</a:t>
            </a:r>
          </a:p>
          <a:p>
            <a:pPr defTabSz="457200" fontAlgn="t">
              <a:buClr>
                <a:srgbClr val="E47823"/>
              </a:buClr>
              <a:defRPr/>
            </a:pPr>
            <a:endParaRPr lang="en-US" sz="1000" b="1" i="1" dirty="0">
              <a:solidFill>
                <a:srgbClr val="D75426"/>
              </a:solidFill>
              <a:latin typeface="Arial"/>
              <a:cs typeface="Arial" panose="020B0604020202020204" pitchFamily="34" charset="0"/>
            </a:endParaRPr>
          </a:p>
          <a:p>
            <a:pPr defTabSz="457200" fontAlgn="t">
              <a:buClr>
                <a:srgbClr val="E47823"/>
              </a:buClr>
              <a:defRPr/>
            </a:pPr>
            <a:endParaRPr lang="en-US" sz="1000" b="1" i="1" dirty="0">
              <a:solidFill>
                <a:srgbClr val="D75426"/>
              </a:solidFill>
              <a:latin typeface="Arial"/>
              <a:cs typeface="Arial" panose="020B0604020202020204" pitchFamily="34" charset="0"/>
            </a:endParaRPr>
          </a:p>
          <a:p>
            <a:pPr defTabSz="457200" fontAlgn="t">
              <a:buClr>
                <a:srgbClr val="E47823"/>
              </a:buClr>
              <a:defRPr/>
            </a:pPr>
            <a:endParaRPr lang="en-US" sz="1000" i="1" dirty="0">
              <a:solidFill>
                <a:srgbClr val="D75426"/>
              </a:solidFill>
              <a:latin typeface="Arial"/>
              <a:cs typeface="Arial" panose="020B0604020202020204" pitchFamily="34" charset="0"/>
            </a:endParaRPr>
          </a:p>
          <a:p>
            <a:pPr defTabSz="457200" fontAlgn="t">
              <a:buClr>
                <a:srgbClr val="E47823"/>
              </a:buClr>
              <a:defRPr/>
            </a:pPr>
            <a:r>
              <a:rPr lang="en-US" sz="1000" i="1" dirty="0">
                <a:solidFill>
                  <a:srgbClr val="D75426"/>
                </a:solidFill>
                <a:latin typeface="Arial"/>
                <a:cs typeface="Arial" panose="020B0604020202020204" pitchFamily="34" charset="0"/>
              </a:rPr>
              <a:t>These are limited benefit policies.  This is not health insurance and does not satisfy the requirement of minimum essential coverage under the Affordable Care Act</a:t>
            </a:r>
            <a:r>
              <a:rPr lang="en-US" sz="1200" i="1" dirty="0">
                <a:solidFill>
                  <a:srgbClr val="D75426"/>
                </a:solidFill>
                <a:latin typeface="Arial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7EC2A4-D901-BE3C-6730-F39895B63E69}"/>
              </a:ext>
            </a:extLst>
          </p:cNvPr>
          <p:cNvSpPr/>
          <p:nvPr/>
        </p:nvSpPr>
        <p:spPr>
          <a:xfrm>
            <a:off x="1219200" y="950079"/>
            <a:ext cx="6980238" cy="10668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t"/>
          <a:lstStyle/>
          <a:p>
            <a:pPr marL="12700" marR="0" lvl="0" indent="0" algn="ctr" defTabSz="914400" eaLnBrk="1" fontAlgn="auto" latinLnBrk="0" hangingPunct="1"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Supplemental Health Plans pay benefits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directly to you</a:t>
            </a:r>
          </a:p>
          <a:p>
            <a:pPr marL="12700" lvl="0" algn="ctr">
              <a:spcBef>
                <a:spcPts val="944"/>
              </a:spcBef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you, your spouse, or children face an accidental injury, hospital stay,</a:t>
            </a:r>
          </a:p>
          <a:p>
            <a:pPr marL="12700" lvl="0" algn="ctr">
              <a:spcBef>
                <a:spcPts val="944"/>
              </a:spcBef>
              <a:defRPr/>
            </a:pPr>
            <a:r>
              <a:rPr lang="en-US" sz="1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diagnosis of a critical illness like cancer, heart attack, or stroke</a:t>
            </a:r>
            <a:endParaRPr kumimoji="0" lang="en-US" sz="1400" b="1" i="0" u="none" strike="noStrike" kern="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1381E2E-3EA7-9573-DCAD-7B4BD7944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60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26"/>
    </mc:Choice>
    <mc:Fallback xmlns="">
      <p:transition spd="slow" advTm="14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Critical Illness Overview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93775" y="1371600"/>
            <a:ext cx="7735825" cy="464742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NEW: Enhanced Benefits Effective 1.1.2026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Enhancements available for all new and current participants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change to rates for currently enrolled employees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Added Benefits: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Cardiac Arrest		100%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1 Diabetes		100%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Burns			100%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Muscular Dystrophy		100%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 Marrow Transplant	 	  25%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Cell Transplant	 	  25%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Conditions		100%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Cerebral Palsy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Congenital Birth Defects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 Syndrome	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Wellness: 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per year for Employee, Spouse, and Children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Wellness at $100 is an enhancement for currently enrolled employees.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Previously, Child Wellness was 50% of Employee Wellness benefit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153557" y="296417"/>
            <a:ext cx="87782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kern="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Illness Plan: </a:t>
            </a:r>
            <a:r>
              <a:rPr lang="en-US" sz="2000" kern="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Benefit Options $10k, $20k, $30k, $40k </a:t>
            </a:r>
            <a:endParaRPr lang="en-US" sz="20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7BA8A3-0EEA-8694-4107-DE8BC5A6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" y="1188720"/>
            <a:ext cx="360749" cy="36576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DD1BA51-3E5D-D88D-C25C-4989F1A01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88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22"/>
    </mc:Choice>
    <mc:Fallback xmlns="">
      <p:transition spd="slow" advTm="12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7D2AB-215F-B6AD-199F-967857AC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A5E958B-3751-F8CF-5A79-BD581C844F3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Illness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162E0-F482-1272-86D2-6183ABDF9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7719"/>
            <a:ext cx="6781800" cy="2769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Enhancements Effective 1.1.2026</a:t>
            </a:r>
            <a:endParaRPr lang="en-US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66F03672-0A1D-0DBC-615C-A0A32BE17CF6}"/>
              </a:ext>
            </a:extLst>
          </p:cNvPr>
          <p:cNvSpPr txBox="1">
            <a:spLocks/>
          </p:cNvSpPr>
          <p:nvPr/>
        </p:nvSpPr>
        <p:spPr>
          <a:xfrm>
            <a:off x="182880" y="274320"/>
            <a:ext cx="5638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kern="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 Plan</a:t>
            </a: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240616-ED4C-16DD-BC12-E66C8A2A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020885"/>
            <a:ext cx="360749" cy="3657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D53FE1-BFF4-B385-5206-ED6EDCBBFAEB}"/>
              </a:ext>
            </a:extLst>
          </p:cNvPr>
          <p:cNvSpPr txBox="1"/>
          <p:nvPr/>
        </p:nvSpPr>
        <p:spPr>
          <a:xfrm>
            <a:off x="316124" y="5471114"/>
            <a:ext cx="762731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Wellness: 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per year for Employee, Spouse, and Children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Wellness at $100 is an enhancement for currently enrolled employees.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Previously, Child Wellness was 50% of Employee Wellness benefit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E69A1A-058C-E40B-E9C6-252E57D56A7E}"/>
              </a:ext>
            </a:extLst>
          </p:cNvPr>
          <p:cNvSpPr txBox="1"/>
          <p:nvPr/>
        </p:nvSpPr>
        <p:spPr>
          <a:xfrm>
            <a:off x="396297" y="1502324"/>
            <a:ext cx="75257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Enhancements available for all new and current participants</a:t>
            </a: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change to rates for currently enrolled employees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621F73-F307-92EA-F071-95CBEEF51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26" y="1933211"/>
            <a:ext cx="6798976" cy="356616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67D61E3-8C7A-D23E-6D0D-F60FDB242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30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44"/>
    </mc:Choice>
    <mc:Fallback xmlns="">
      <p:transition spd="slow" advTm="15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4ED4D-24FE-296B-2D0F-F78427483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AA8750-1B47-EF28-A527-86A9AC99DE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Illness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E43FAF-F794-29A3-7CB8-7B992D8E1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31" y="1288001"/>
            <a:ext cx="6781800" cy="2769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Enhancements Effective 1.1.2026</a:t>
            </a:r>
            <a:endParaRPr lang="en-US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78FAB57-372C-4F47-4035-22DF47657EA3}"/>
              </a:ext>
            </a:extLst>
          </p:cNvPr>
          <p:cNvSpPr txBox="1">
            <a:spLocks/>
          </p:cNvSpPr>
          <p:nvPr/>
        </p:nvSpPr>
        <p:spPr>
          <a:xfrm>
            <a:off x="182880" y="274320"/>
            <a:ext cx="5638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kern="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Plan</a:t>
            </a: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2F560F-75EF-E471-D181-2AD7251B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" y="1106581"/>
            <a:ext cx="360749" cy="365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20F53-B29F-8900-0F93-3910A882BB2C}"/>
              </a:ext>
            </a:extLst>
          </p:cNvPr>
          <p:cNvSpPr txBox="1"/>
          <p:nvPr/>
        </p:nvSpPr>
        <p:spPr>
          <a:xfrm>
            <a:off x="451815" y="1764470"/>
            <a:ext cx="7525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Enhancements available for all new and current participants</a:t>
            </a: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change to rates for currently enrolled employees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655033-9EF9-45F1-9003-3207D0090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92" y="2451306"/>
            <a:ext cx="8262181" cy="256032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3118BF8-96A9-1771-2F9B-52B07695D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98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95"/>
    </mc:Choice>
    <mc:Fallback xmlns="">
      <p:transition spd="slow" advTm="11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B8CD-C021-46A8-7C8C-0A0A79B01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F717DBA-5A6C-46C3-D2A9-7227FB3A54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Illness Overview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01DC1ECB-9208-FA48-7826-EC57B41A5989}"/>
              </a:ext>
            </a:extLst>
          </p:cNvPr>
          <p:cNvSpPr txBox="1">
            <a:spLocks/>
          </p:cNvSpPr>
          <p:nvPr/>
        </p:nvSpPr>
        <p:spPr>
          <a:xfrm>
            <a:off x="182880" y="274320"/>
            <a:ext cx="5638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kern="0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Benefit</a:t>
            </a:r>
            <a:endParaRPr lang="en-US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B3C78-1BD0-D6AB-72C6-A57C90A7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95397"/>
            <a:ext cx="7406640" cy="429747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97EB8A-F3EC-5417-3ABA-E0560DDDF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935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9"/>
    </mc:Choice>
    <mc:Fallback xmlns="">
      <p:transition spd="slow" advTm="2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F415-F508-4E74-46AE-1C8D0D33E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6168AEF-0723-F002-4788-B5F83CE9935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Illness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FA7BC-EACD-EDC4-EFFB-DA24AA8E5123}"/>
              </a:ext>
            </a:extLst>
          </p:cNvPr>
          <p:cNvSpPr txBox="1"/>
          <p:nvPr/>
        </p:nvSpPr>
        <p:spPr>
          <a:xfrm>
            <a:off x="228600" y="2897116"/>
            <a:ext cx="34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 File a Wellness Claim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26B08-4FAA-60E6-94B7-576379091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74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487C64-FFA0-7BF3-6F5E-88C37A416822}"/>
              </a:ext>
            </a:extLst>
          </p:cNvPr>
          <p:cNvSpPr txBox="1"/>
          <p:nvPr/>
        </p:nvSpPr>
        <p:spPr>
          <a:xfrm>
            <a:off x="0" y="3266448"/>
            <a:ext cx="7315200" cy="2773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50000"/>
              </a:lnSpc>
              <a:spcAft>
                <a:spcPts val="1000"/>
              </a:spcAft>
            </a:pPr>
            <a:r>
              <a:rPr lang="en-US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voyaclaims.com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“Get Started” on the “Start a Claim” tile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“Let’s get started” at bottom of the landing page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In the dropdown for “Which choice best describes you?”</a:t>
            </a: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Employee selects “Policyholder”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system will prompt you through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*No proof of service required for Wellness claims</a:t>
            </a:r>
          </a:p>
          <a:p>
            <a:pPr marL="457200" marR="0" indent="457200">
              <a:lnSpc>
                <a:spcPct val="115000"/>
              </a:lnSpc>
              <a:spcAft>
                <a:spcPts val="1000"/>
              </a:spcAft>
              <a:buNone/>
            </a:pPr>
            <a:endParaRPr lang="en-US" sz="1800" dirty="0">
              <a:effectLst/>
              <a:latin typeface="Microsoft Sans Serif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62DB480-FD95-35DB-4D1B-5A3037C15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06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2"/>
    </mc:Choice>
    <mc:Fallback xmlns="">
      <p:transition spd="slow" advTm="5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/>
          </p:cNvSpPr>
          <p:nvPr/>
        </p:nvSpPr>
        <p:spPr>
          <a:xfrm>
            <a:off x="129167" y="228600"/>
            <a:ext cx="72542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800" kern="0" spc="-18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spc="-18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 Microsite – Employee Benefits Resource Center </a:t>
            </a:r>
            <a:endParaRPr lang="en-US" sz="240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49DBF-F2C3-676A-E113-172E177D7485}"/>
              </a:ext>
            </a:extLst>
          </p:cNvPr>
          <p:cNvSpPr txBox="1"/>
          <p:nvPr/>
        </p:nvSpPr>
        <p:spPr>
          <a:xfrm>
            <a:off x="259043" y="1524000"/>
            <a:ext cx="8625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05150"/>
                </a:solidFill>
                <a:latin typeface="Arial"/>
              </a:rPr>
              <a:t>Customized Microsite</a:t>
            </a:r>
          </a:p>
          <a:p>
            <a:endParaRPr lang="en-US" sz="1600" dirty="0">
              <a:solidFill>
                <a:srgbClr val="505150"/>
              </a:solidFill>
              <a:latin typeface="Arial"/>
            </a:endParaRPr>
          </a:p>
          <a:p>
            <a:r>
              <a:rPr lang="en-US" sz="1600" b="1" dirty="0">
                <a:solidFill>
                  <a:srgbClr val="505150"/>
                </a:solidFill>
                <a:latin typeface="Arial"/>
              </a:rPr>
              <a:t>Houses all things Voya</a:t>
            </a:r>
            <a:endParaRPr lang="en-US" sz="1600" dirty="0">
              <a:solidFill>
                <a:srgbClr val="50515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150"/>
                </a:solidFill>
                <a:latin typeface="Arial"/>
              </a:rPr>
              <a:t>Benefit Summaries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150"/>
                </a:solidFill>
                <a:latin typeface="Arial"/>
              </a:rPr>
              <a:t>FAQs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150"/>
                </a:solidFill>
                <a:latin typeface="Arial"/>
              </a:rPr>
              <a:t>Short Videos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150"/>
                </a:solidFill>
                <a:latin typeface="Arial"/>
              </a:rPr>
              <a:t>Real Life Examples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150"/>
                </a:solidFill>
                <a:latin typeface="Arial"/>
              </a:rPr>
              <a:t>File a Claim right from the site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150"/>
              </a:solidFill>
              <a:latin typeface="Arial"/>
            </a:endParaRPr>
          </a:p>
          <a:p>
            <a:endParaRPr lang="en-US" sz="1600" b="1" dirty="0">
              <a:solidFill>
                <a:srgbClr val="505150"/>
              </a:solidFill>
              <a:latin typeface="Arial"/>
            </a:endParaRPr>
          </a:p>
          <a:p>
            <a:r>
              <a:rPr lang="en-US" sz="1600" b="1" dirty="0">
                <a:solidFill>
                  <a:srgbClr val="505150"/>
                </a:solidFill>
                <a:latin typeface="Arial"/>
              </a:rPr>
              <a:t>Link: </a:t>
            </a:r>
            <a:r>
              <a:rPr lang="en-US" sz="1600" dirty="0">
                <a:solidFill>
                  <a:srgbClr val="505150"/>
                </a:solidFill>
                <a:latin typeface="Arial"/>
                <a:hlinkClick r:id="rId4"/>
              </a:rPr>
              <a:t>https://presents.voya.com/EBRC/rimini</a:t>
            </a:r>
            <a:endParaRPr lang="en-US" sz="1600" dirty="0">
              <a:solidFill>
                <a:srgbClr val="505150"/>
              </a:solidFill>
              <a:latin typeface="Arial"/>
            </a:endParaRPr>
          </a:p>
          <a:p>
            <a:endParaRPr lang="en-US" sz="1600" b="1" dirty="0">
              <a:solidFill>
                <a:srgbClr val="505150"/>
              </a:solidFill>
              <a:latin typeface="Arial"/>
            </a:endParaRPr>
          </a:p>
          <a:p>
            <a:endParaRPr lang="en-US" dirty="0">
              <a:solidFill>
                <a:srgbClr val="50515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E1DD5-6D2E-386B-91DD-769849737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534" y="1297740"/>
            <a:ext cx="4277618" cy="4114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0F3286-E14D-6466-EEC2-CD2DD5039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89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3"/>
    </mc:Choice>
    <mc:Fallback xmlns="">
      <p:transition spd="slow" advTm="1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7C9DC-E34B-BC4D-BF54-E31F991A6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9A9E9A-7161-4AD7-465E-A134B632DE87}"/>
              </a:ext>
            </a:extLst>
          </p:cNvPr>
          <p:cNvSpPr txBox="1"/>
          <p:nvPr/>
        </p:nvSpPr>
        <p:spPr>
          <a:xfrm>
            <a:off x="540272" y="2514600"/>
            <a:ext cx="86259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Thank you!</a:t>
            </a:r>
          </a:p>
          <a:p>
            <a:endParaRPr lang="en-US" dirty="0">
              <a:solidFill>
                <a:srgbClr val="505150"/>
              </a:solidFill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40F7E8-FC35-2795-8C1E-CCB6D79B3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60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"/>
    </mc:Choice>
    <mc:Fallback xmlns="">
      <p:transition spd="slow" advTm="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Voya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Voya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Custom Design">
  <a:themeElements>
    <a:clrScheme name="Voya Text">
      <a:dk1>
        <a:sysClr val="windowText" lastClr="000000"/>
      </a:dk1>
      <a:lt1>
        <a:sysClr val="window" lastClr="FFFFFF"/>
      </a:lt1>
      <a:dk2>
        <a:srgbClr val="F58000"/>
      </a:dk2>
      <a:lt2>
        <a:srgbClr val="6E6E6E"/>
      </a:lt2>
      <a:accent1>
        <a:srgbClr val="F58000"/>
      </a:accent1>
      <a:accent2>
        <a:srgbClr val="FFC700"/>
      </a:accent2>
      <a:accent3>
        <a:srgbClr val="D75426"/>
      </a:accent3>
      <a:accent4>
        <a:srgbClr val="B73F7C"/>
      </a:accent4>
      <a:accent5>
        <a:srgbClr val="551B57"/>
      </a:accent5>
      <a:accent6>
        <a:srgbClr val="76C5E4"/>
      </a:accent6>
      <a:hlink>
        <a:srgbClr val="145A7B"/>
      </a:hlink>
      <a:folHlink>
        <a:srgbClr val="9AC1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/>
            <a:cs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14254</TotalTime>
  <Words>605</Words>
  <Application>Microsoft Office PowerPoint</Application>
  <PresentationFormat>On-screen Show (4:3)</PresentationFormat>
  <Paragraphs>88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 Narrow</vt:lpstr>
      <vt:lpstr>Calibri</vt:lpstr>
      <vt:lpstr>Microsoft Sans Serif</vt:lpstr>
      <vt:lpstr>Proxima Nova Lt</vt:lpstr>
      <vt:lpstr>Wingdings</vt:lpstr>
      <vt:lpstr>1_Office Theme</vt:lpstr>
      <vt:lpstr>Custom Design</vt:lpstr>
      <vt:lpstr>1_Custom Design</vt:lpstr>
      <vt:lpstr>8_Custom Design</vt:lpstr>
      <vt:lpstr>PowerPoint Presentation</vt:lpstr>
      <vt:lpstr>Supplemental Health Plans</vt:lpstr>
      <vt:lpstr>Critical Illness Overview</vt:lpstr>
      <vt:lpstr>Critical Illness Overview</vt:lpstr>
      <vt:lpstr>Critical Illness Overview</vt:lpstr>
      <vt:lpstr>Critical Illness Overview</vt:lpstr>
      <vt:lpstr>Critical Illness Overview</vt:lpstr>
      <vt:lpstr>PowerPoint Presentation</vt:lpstr>
      <vt:lpstr>PowerPoint Presentation</vt:lpstr>
    </vt:vector>
  </TitlesOfParts>
  <Company>Voya Financial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Illness Overview</dc:title>
  <dc:creator>Schott, K. (Kimberly)</dc:creator>
  <cp:lastModifiedBy>Caryn Moloney</cp:lastModifiedBy>
  <cp:revision>158</cp:revision>
  <dcterms:created xsi:type="dcterms:W3CDTF">2019-11-07T21:42:03Z</dcterms:created>
  <dcterms:modified xsi:type="dcterms:W3CDTF">2025-11-11T17:21:38Z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03dd4df-19b2-4daf-91f5-9ebdfbcb860d_Enabled">
    <vt:lpwstr>true</vt:lpwstr>
  </property>
  <property fmtid="{D5CDD505-2E9C-101B-9397-08002B2CF9AE}" pid="3" name="MSIP_Label_a03dd4df-19b2-4daf-91f5-9ebdfbcb860d_SetDate">
    <vt:lpwstr>2023-04-17T02:14:56Z</vt:lpwstr>
  </property>
  <property fmtid="{D5CDD505-2E9C-101B-9397-08002B2CF9AE}" pid="4" name="MSIP_Label_a03dd4df-19b2-4daf-91f5-9ebdfbcb860d_Method">
    <vt:lpwstr>Privileged</vt:lpwstr>
  </property>
  <property fmtid="{D5CDD505-2E9C-101B-9397-08002B2CF9AE}" pid="5" name="MSIP_Label_a03dd4df-19b2-4daf-91f5-9ebdfbcb860d_Name">
    <vt:lpwstr>C1 - Public</vt:lpwstr>
  </property>
  <property fmtid="{D5CDD505-2E9C-101B-9397-08002B2CF9AE}" pid="6" name="MSIP_Label_a03dd4df-19b2-4daf-91f5-9ebdfbcb860d_SiteId">
    <vt:lpwstr>e3054106-a46a-4dc0-b86d-2ba84a24cdc4</vt:lpwstr>
  </property>
  <property fmtid="{D5CDD505-2E9C-101B-9397-08002B2CF9AE}" pid="7" name="MSIP_Label_a03dd4df-19b2-4daf-91f5-9ebdfbcb860d_ActionId">
    <vt:lpwstr>1ffc4c06-1b94-4cf2-8e8e-7fcd14ba7cdc</vt:lpwstr>
  </property>
  <property fmtid="{D5CDD505-2E9C-101B-9397-08002B2CF9AE}" pid="8" name="MSIP_Label_a03dd4df-19b2-4daf-91f5-9ebdfbcb860d_ContentBits">
    <vt:lpwstr>0</vt:lpwstr>
  </property>
</Properties>
</file>